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89" r:id="rId4"/>
    <p:sldId id="275" r:id="rId5"/>
    <p:sldId id="268" r:id="rId6"/>
    <p:sldId id="269" r:id="rId7"/>
    <p:sldId id="270" r:id="rId8"/>
    <p:sldId id="271" r:id="rId9"/>
    <p:sldId id="272" r:id="rId10"/>
    <p:sldId id="273" r:id="rId11"/>
    <p:sldId id="258" r:id="rId12"/>
    <p:sldId id="259" r:id="rId13"/>
    <p:sldId id="260" r:id="rId14"/>
    <p:sldId id="257" r:id="rId15"/>
    <p:sldId id="261" r:id="rId16"/>
    <p:sldId id="262" r:id="rId17"/>
    <p:sldId id="263" r:id="rId18"/>
    <p:sldId id="265" r:id="rId19"/>
    <p:sldId id="266" r:id="rId20"/>
    <p:sldId id="267" r:id="rId21"/>
    <p:sldId id="264" r:id="rId22"/>
    <p:sldId id="276" r:id="rId23"/>
    <p:sldId id="277" r:id="rId24"/>
    <p:sldId id="278" r:id="rId25"/>
    <p:sldId id="282" r:id="rId26"/>
    <p:sldId id="281" r:id="rId27"/>
    <p:sldId id="280" r:id="rId28"/>
    <p:sldId id="279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35"/>
    <p:restoredTop sz="86522"/>
  </p:normalViewPr>
  <p:slideViewPr>
    <p:cSldViewPr snapToGrid="0" snapToObjects="1">
      <p:cViewPr varScale="1">
        <p:scale>
          <a:sx n="97" d="100"/>
          <a:sy n="97" d="100"/>
        </p:scale>
        <p:origin x="240" y="216"/>
      </p:cViewPr>
      <p:guideLst/>
    </p:cSldViewPr>
  </p:slideViewPr>
  <p:outlineViewPr>
    <p:cViewPr>
      <p:scale>
        <a:sx n="33" d="100"/>
        <a:sy n="33" d="100"/>
      </p:scale>
      <p:origin x="0" y="-26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8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2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8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7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1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93AF-B311-5549-8289-4BC9746B91CD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540F-0B51-4745-BB23-5AD71D4F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Great Commission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The Three C’s Needed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The Conviction that Jesus is Lord and Savior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The Concern for the spiritual needs of people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The Consecration of resources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* Missionary to India, John T. </a:t>
            </a:r>
            <a:r>
              <a:rPr lang="en-US" dirty="0" err="1" smtClean="0">
                <a:solidFill>
                  <a:schemeClr val="bg1"/>
                </a:solidFill>
              </a:rPr>
              <a:t>Seamands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Tell It Well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147" y="413253"/>
            <a:ext cx="10515600" cy="81821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 Acts 2:42-47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147" y="146255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baseline="30000" dirty="0">
                <a:solidFill>
                  <a:schemeClr val="bg1"/>
                </a:solidFill>
              </a:rPr>
              <a:t>42 </a:t>
            </a:r>
            <a:r>
              <a:rPr lang="en-US" sz="4400" b="1" dirty="0">
                <a:solidFill>
                  <a:schemeClr val="bg1"/>
                </a:solidFill>
              </a:rPr>
              <a:t>They devoted themselves to the apostles’ teaching and to fellowship, to the breaking of bread and to prayer. </a:t>
            </a:r>
            <a:r>
              <a:rPr lang="en-US" sz="4400" b="1" baseline="30000" dirty="0">
                <a:solidFill>
                  <a:schemeClr val="bg1"/>
                </a:solidFill>
              </a:rPr>
              <a:t>43 </a:t>
            </a:r>
            <a:r>
              <a:rPr lang="en-US" sz="4400" b="1" dirty="0">
                <a:solidFill>
                  <a:schemeClr val="bg1"/>
                </a:solidFill>
              </a:rPr>
              <a:t>Everyone was filled with awe at the many wonders and signs performed by the apostles</a:t>
            </a:r>
            <a:r>
              <a:rPr lang="en-US" sz="4400" b="1" dirty="0" smtClean="0">
                <a:solidFill>
                  <a:schemeClr val="bg1"/>
                </a:solidFill>
              </a:rPr>
              <a:t>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147" y="146255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44 </a:t>
            </a:r>
            <a:r>
              <a:rPr lang="en-US" sz="4400" b="1" dirty="0" smtClean="0">
                <a:solidFill>
                  <a:schemeClr val="bg1"/>
                </a:solidFill>
              </a:rPr>
              <a:t>All the believers were together and had everything in common.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45 </a:t>
            </a:r>
            <a:r>
              <a:rPr lang="en-US" sz="4400" b="1" dirty="0" smtClean="0">
                <a:solidFill>
                  <a:schemeClr val="bg1"/>
                </a:solidFill>
              </a:rPr>
              <a:t>They sold property and possessions to give to anyone who had need.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46 </a:t>
            </a:r>
            <a:r>
              <a:rPr lang="en-US" sz="4400" b="1" dirty="0" smtClean="0">
                <a:solidFill>
                  <a:schemeClr val="bg1"/>
                </a:solidFill>
              </a:rPr>
              <a:t>Every day they continued to meet together in the temple courts. 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147" y="146255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They broke bread in their homes and ate together with glad and sincere hearts,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47 </a:t>
            </a:r>
            <a:r>
              <a:rPr lang="en-US" sz="4400" b="1" dirty="0" smtClean="0">
                <a:solidFill>
                  <a:schemeClr val="bg1"/>
                </a:solidFill>
              </a:rPr>
              <a:t>praising God and enjoying the favor of all the people. And the Lord added to their number daily those who were being saved.</a:t>
            </a:r>
          </a:p>
          <a:p>
            <a:pPr marL="0" indent="0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Dimensions of Church Life</a:t>
            </a:r>
            <a:r>
              <a:rPr lang="en-US" b="1" baseline="0" dirty="0" smtClean="0">
                <a:solidFill>
                  <a:schemeClr val="tx1"/>
                </a:solidFill>
              </a:rPr>
              <a:t> Present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Discipleship &amp; Apostles’ Teaching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Prayer &amp;</a:t>
            </a:r>
            <a:r>
              <a:rPr lang="en-US" sz="3600" b="1" baseline="0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Worship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Fellowship</a:t>
            </a:r>
            <a:r>
              <a:rPr lang="en-US" sz="3600" b="1" baseline="0" dirty="0" smtClean="0">
                <a:solidFill>
                  <a:schemeClr val="tx1"/>
                </a:solidFill>
              </a:rPr>
              <a:t> &amp; </a:t>
            </a:r>
            <a:r>
              <a:rPr lang="en-US" sz="3600" b="1" dirty="0"/>
              <a:t>S</a:t>
            </a:r>
            <a:r>
              <a:rPr lang="en-US" sz="3600" b="1" baseline="0" dirty="0" smtClean="0">
                <a:solidFill>
                  <a:schemeClr val="tx1"/>
                </a:solidFill>
              </a:rPr>
              <a:t>haring in </a:t>
            </a:r>
            <a:r>
              <a:rPr lang="en-US" sz="3600" b="1" dirty="0"/>
              <a:t>C</a:t>
            </a:r>
            <a:r>
              <a:rPr lang="en-US" sz="3600" b="1" dirty="0" smtClean="0">
                <a:solidFill>
                  <a:schemeClr val="tx1"/>
                </a:solidFill>
              </a:rPr>
              <a:t>ommunity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Outreach &amp; Evangelism</a:t>
            </a:r>
          </a:p>
        </p:txBody>
      </p:sp>
    </p:spTree>
    <p:extLst>
      <p:ext uri="{BB962C8B-B14F-4D97-AF65-F5344CB8AC3E}">
        <p14:creationId xmlns:p14="http://schemas.microsoft.com/office/powerpoint/2010/main" val="5365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436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Fellowship &amp; Community and Discipleship/Teaching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4999"/>
            <a:ext cx="10515600" cy="21857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“Every day they continued to meet in the temple courts…”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“They broke bread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in their homes…”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75496"/>
            <a:ext cx="2934221" cy="2161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76" y="2274385"/>
            <a:ext cx="5689600" cy="36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Acts 5:42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aseline="30000" dirty="0"/>
              <a:t>42 </a:t>
            </a:r>
            <a:r>
              <a:rPr lang="en-US" sz="4400" dirty="0"/>
              <a:t>Day after day, in the temple courts and from house to house, they never stopped </a:t>
            </a:r>
            <a:r>
              <a:rPr lang="en-US" sz="4400" b="1" dirty="0"/>
              <a:t>teaching and proclaiming the good news</a:t>
            </a:r>
            <a:r>
              <a:rPr lang="en-US" sz="4400" dirty="0"/>
              <a:t> that Jesus is the Messiah.</a:t>
            </a:r>
          </a:p>
        </p:txBody>
      </p:sp>
    </p:spTree>
    <p:extLst>
      <p:ext uri="{BB962C8B-B14F-4D97-AF65-F5344CB8AC3E}">
        <p14:creationId xmlns:p14="http://schemas.microsoft.com/office/powerpoint/2010/main" val="13844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336" y="365126"/>
            <a:ext cx="10082463" cy="818216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+mn-lt"/>
              </a:rPr>
              <a:t>Small Group Community Life in the Bible</a:t>
            </a:r>
            <a:endParaRPr lang="en-US"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486616"/>
            <a:ext cx="10737070" cy="48335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Jesus’ ministry with the twelve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Jesus’ ministry in people’s homes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Jesus’ sending out the disciples to homes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The many “one </a:t>
            </a:r>
            <a:r>
              <a:rPr lang="en-US" sz="4000" b="1" dirty="0"/>
              <a:t>a</a:t>
            </a:r>
            <a:r>
              <a:rPr lang="en-US" sz="4000" b="1" dirty="0" smtClean="0">
                <a:solidFill>
                  <a:schemeClr val="tx1"/>
                </a:solidFill>
              </a:rPr>
              <a:t>nother” passages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“</a:t>
            </a:r>
            <a:r>
              <a:rPr lang="en-US" sz="4000" b="1" dirty="0" err="1" smtClean="0">
                <a:solidFill>
                  <a:schemeClr val="tx1"/>
                </a:solidFill>
              </a:rPr>
              <a:t>Oikos</a:t>
            </a:r>
            <a:r>
              <a:rPr lang="en-US" sz="4000" b="1" dirty="0" smtClean="0">
                <a:solidFill>
                  <a:schemeClr val="tx1"/>
                </a:solidFill>
              </a:rPr>
              <a:t>” – households of faith in NT</a:t>
            </a:r>
            <a:endParaRPr lang="en-US" sz="4000" b="1" dirty="0"/>
          </a:p>
          <a:p>
            <a:r>
              <a:rPr lang="en-US" sz="4000" b="1" dirty="0" smtClean="0"/>
              <a:t> House church networks- ex. Aquila and Priscilla, Rom 16:3-5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>
            <a:normAutofit fontScale="90000"/>
          </a:bodyPr>
          <a:lstStyle/>
          <a:p>
            <a:r>
              <a:rPr lang="en-US" sz="5400" b="1" u="sng" dirty="0" smtClean="0">
                <a:solidFill>
                  <a:schemeClr val="tx1"/>
                </a:solidFill>
                <a:latin typeface="+mn-lt"/>
              </a:rPr>
              <a:t>Early</a:t>
            </a:r>
            <a:r>
              <a:rPr lang="en-US" sz="5400" b="1" u="sng" baseline="0" dirty="0" smtClean="0">
                <a:solidFill>
                  <a:schemeClr val="tx1"/>
                </a:solidFill>
                <a:latin typeface="+mn-lt"/>
              </a:rPr>
              <a:t> Church Small Groups &amp; Neighborhood Small Groups</a:t>
            </a:r>
            <a:endParaRPr lang="en-US" sz="54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0688"/>
            <a:ext cx="9982200" cy="4486275"/>
          </a:xfrm>
        </p:spPr>
        <p:txBody>
          <a:bodyPr>
            <a:normAutofit fontScale="925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Laity led discussions, typically sermon-based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Focuses on life application of the scriptures and sermons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Usually meets in homes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Natural means of both evangelism and discipleship within group setting</a:t>
            </a:r>
          </a:p>
          <a:p>
            <a: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Unlimited potential growth, reproducible</a:t>
            </a:r>
            <a:r>
              <a:rPr lang="en-US" sz="4000" b="1" baseline="0" dirty="0" smtClean="0">
                <a:solidFill>
                  <a:schemeClr val="tx1"/>
                </a:solidFill>
              </a:rPr>
              <a:t> model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978" y="365125"/>
            <a:ext cx="9837822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“Cell Church” -  Beginnings of the Modern Movement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978" y="1825625"/>
            <a:ext cx="9837821" cy="435133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1970’s- </a:t>
            </a:r>
            <a:r>
              <a:rPr lang="en-US" sz="3600" b="1" dirty="0" err="1" smtClean="0">
                <a:solidFill>
                  <a:schemeClr val="tx1"/>
                </a:solidFill>
              </a:rPr>
              <a:t>Yoido</a:t>
            </a:r>
            <a:r>
              <a:rPr lang="en-US" sz="3600" b="1" dirty="0" smtClean="0">
                <a:solidFill>
                  <a:schemeClr val="tx1"/>
                </a:solidFill>
              </a:rPr>
              <a:t> Full Gospel Church in Seoul, Korea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Rev. David Cho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2,400 members</a:t>
            </a:r>
          </a:p>
        </p:txBody>
      </p:sp>
    </p:spTree>
    <p:extLst>
      <p:ext uri="{BB962C8B-B14F-4D97-AF65-F5344CB8AC3E}">
        <p14:creationId xmlns:p14="http://schemas.microsoft.com/office/powerpoint/2010/main" val="1292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 Makes For a Great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Small Group Experience?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978" y="365125"/>
            <a:ext cx="9837822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“Cell Church” -  the Modern Movement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978" y="1825625"/>
            <a:ext cx="9837821" cy="4351338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Yoido</a:t>
            </a:r>
            <a:r>
              <a:rPr lang="en-US" sz="3600" b="1" dirty="0" smtClean="0">
                <a:solidFill>
                  <a:schemeClr val="tx1"/>
                </a:solidFill>
              </a:rPr>
              <a:t> Full Gospel Church in Seoul, Korea today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25,000 cells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250,000 in attendance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850,000 members</a:t>
            </a:r>
          </a:p>
        </p:txBody>
      </p:sp>
    </p:spTree>
    <p:extLst>
      <p:ext uri="{BB962C8B-B14F-4D97-AF65-F5344CB8AC3E}">
        <p14:creationId xmlns:p14="http://schemas.microsoft.com/office/powerpoint/2010/main" val="18024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John </a:t>
            </a:r>
            <a:r>
              <a:rPr lang="en-US" sz="3600" b="1" dirty="0" err="1" smtClean="0"/>
              <a:t>Ortberg</a:t>
            </a:r>
            <a:r>
              <a:rPr lang="en-US" sz="3600" b="1" dirty="0" smtClean="0"/>
              <a:t>, </a:t>
            </a:r>
            <a:br>
              <a:rPr lang="en-US" sz="3600" b="1" dirty="0" smtClean="0"/>
            </a:br>
            <a:r>
              <a:rPr lang="en-US" sz="3600" b="1" dirty="0" smtClean="0"/>
              <a:t>“The Me I Want To Be”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8608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/>
              <a:t>“God uses people to form people.  That is why what happens between you and another person is never merely human-to-human interaction- the Spirit longs to be powerfully at work in every encounter.”</a:t>
            </a:r>
            <a:r>
              <a:rPr lang="en-US" sz="4000" b="1" dirty="0" smtClean="0">
                <a:effectLst/>
              </a:rPr>
              <a:t>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4" y="813748"/>
            <a:ext cx="3986306" cy="56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A Relational Approach to Discipleship &amp; Evangelism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Setting –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</a:t>
            </a:r>
          </a:p>
          <a:p>
            <a:pPr marL="0" indent="0">
              <a:buNone/>
            </a:pPr>
            <a:r>
              <a:rPr lang="en-US" sz="4000" b="1" dirty="0" smtClean="0"/>
              <a:t>The Focus –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17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A Relational Approach to Discipleship &amp; Evangelism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76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Setting – </a:t>
            </a:r>
          </a:p>
          <a:p>
            <a:pPr marL="0" indent="0">
              <a:buNone/>
            </a:pPr>
            <a:r>
              <a:rPr lang="en-US" sz="4000" dirty="0"/>
              <a:t> 	</a:t>
            </a:r>
            <a:r>
              <a:rPr lang="en-US" sz="4000" dirty="0" smtClean="0"/>
              <a:t>  social &amp; relational Christian hospitality</a:t>
            </a: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  interactive and conversational learning</a:t>
            </a:r>
            <a:endParaRPr lang="en-US" sz="4000" b="1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39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A Relational Approach to Discipleship &amp; Evangelism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Focus –</a:t>
            </a:r>
          </a:p>
          <a:p>
            <a:pPr marL="1258888" indent="-571500"/>
            <a:r>
              <a:rPr lang="en-US" sz="4000" dirty="0" smtClean="0"/>
              <a:t>Applying </a:t>
            </a:r>
            <a:r>
              <a:rPr lang="en-US" sz="4000" dirty="0"/>
              <a:t>the weekly messages and scriptures to daily </a:t>
            </a:r>
            <a:r>
              <a:rPr lang="en-US" sz="4000" dirty="0" smtClean="0"/>
              <a:t>life, growth in discipleship is central (Acts</a:t>
            </a:r>
            <a:r>
              <a:rPr lang="en-US" sz="4000" baseline="0" dirty="0" smtClean="0"/>
              <a:t> 5:42)</a:t>
            </a:r>
            <a:endParaRPr lang="en-US" sz="4000" dirty="0"/>
          </a:p>
          <a:p>
            <a:pPr marL="1258888" indent="-571500"/>
            <a:r>
              <a:rPr lang="en-US" sz="4000" dirty="0" smtClean="0"/>
              <a:t>Focus shift from participant to leader =</a:t>
            </a:r>
            <a:br>
              <a:rPr lang="en-US" sz="4000" dirty="0" smtClean="0"/>
            </a:br>
            <a:r>
              <a:rPr lang="en-US" sz="4000" dirty="0" smtClean="0"/>
              <a:t>     </a:t>
            </a:r>
            <a:r>
              <a:rPr lang="en-US" sz="4000" dirty="0"/>
              <a:t>Personal </a:t>
            </a:r>
            <a:r>
              <a:rPr lang="en-US" sz="4000" dirty="0" smtClean="0"/>
              <a:t>growth </a:t>
            </a:r>
            <a:r>
              <a:rPr lang="en-US" sz="4000" dirty="0" smtClean="0">
                <a:sym typeface="Wingdings" charset="2"/>
              </a:rPr>
              <a:t> </a:t>
            </a:r>
            <a:r>
              <a:rPr lang="en-US" sz="4000" dirty="0" smtClean="0"/>
              <a:t>growth </a:t>
            </a:r>
            <a:r>
              <a:rPr lang="en-US" sz="4000" dirty="0"/>
              <a:t>of others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23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Hurdles in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Is This Above My Paygrade?</a:t>
            </a:r>
          </a:p>
        </p:txBody>
      </p:sp>
    </p:spTree>
    <p:extLst>
      <p:ext uri="{BB962C8B-B14F-4D97-AF65-F5344CB8AC3E}">
        <p14:creationId xmlns:p14="http://schemas.microsoft.com/office/powerpoint/2010/main" val="14797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Hurdles in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Is This Above My Paygrade?</a:t>
            </a:r>
          </a:p>
          <a:p>
            <a:pPr marL="457200" lvl="1" indent="0">
              <a:buNone/>
            </a:pPr>
            <a:r>
              <a:rPr lang="en-US" sz="3200" dirty="0" smtClean="0"/>
              <a:t>Priesthood of all believers – 1 Peter 2:9 “But you are a chosen people, a royal priesthood, a holy nation, God’s special possession, that you may declare the praises of him who called you out of darkness into his wonderful light.</a:t>
            </a:r>
          </a:p>
        </p:txBody>
      </p:sp>
    </p:spTree>
    <p:extLst>
      <p:ext uri="{BB962C8B-B14F-4D97-AF65-F5344CB8AC3E}">
        <p14:creationId xmlns:p14="http://schemas.microsoft.com/office/powerpoint/2010/main" val="16821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Hurdles in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Is This Above My Paygrade?</a:t>
            </a:r>
          </a:p>
          <a:p>
            <a:pPr marL="457200" lvl="1" indent="0">
              <a:buNone/>
            </a:pPr>
            <a:r>
              <a:rPr lang="en-US" sz="3200" dirty="0" smtClean="0"/>
              <a:t>Priesthood of all believers – 1 Peter 2:9 “But you are a chosen people, a royal priesthood, a holy nation, God’s special possession, that you may declare the praises of him who called you out of darkness into his wonderful light.</a:t>
            </a:r>
          </a:p>
          <a:p>
            <a:pPr marL="539750" lvl="1" indent="-514350">
              <a:buAutoNum type="arabicPeriod" startAt="2"/>
            </a:pPr>
            <a:r>
              <a:rPr lang="en-US" sz="3600" dirty="0" smtClean="0"/>
              <a:t>Getting Organized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26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Hurdles in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Is This Above My Paygrade?</a:t>
            </a:r>
          </a:p>
          <a:p>
            <a:pPr marL="457200" lvl="1" indent="0">
              <a:buNone/>
            </a:pPr>
            <a:r>
              <a:rPr lang="en-US" sz="3200" dirty="0" smtClean="0"/>
              <a:t>Priesthood of all believers – 1 Peter 2:9 “But you are a chosen people, a royal priesthood, a holy nation, God’s special possession, that you may declare the praises of him who called you out of darkness into his wonderful light.</a:t>
            </a:r>
          </a:p>
          <a:p>
            <a:pPr marL="539750" lvl="1" indent="-514350">
              <a:buAutoNum type="arabicPeriod" startAt="2"/>
            </a:pPr>
            <a:r>
              <a:rPr lang="en-US" sz="3600" dirty="0" smtClean="0"/>
              <a:t>Getting Organized</a:t>
            </a:r>
          </a:p>
          <a:p>
            <a:pPr marL="482600" lvl="1" indent="-457200">
              <a:buAutoNum type="arabicPeriod" startAt="2"/>
            </a:pPr>
            <a:r>
              <a:rPr lang="en-US" sz="3600" dirty="0" smtClean="0"/>
              <a:t>Fear</a:t>
            </a:r>
            <a:endParaRPr lang="en-US" sz="36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6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7566" y="5767754"/>
            <a:ext cx="8725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Christ Church’s Missional Focus 2017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56" y="255954"/>
            <a:ext cx="8302869" cy="522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7" y="2074592"/>
            <a:ext cx="3286328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Makes For a Great Small Group Experience?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26" y="365125"/>
            <a:ext cx="8239900" cy="6070060"/>
          </a:xfrm>
        </p:spPr>
      </p:pic>
    </p:spTree>
    <p:extLst>
      <p:ext uri="{BB962C8B-B14F-4D97-AF65-F5344CB8AC3E}">
        <p14:creationId xmlns:p14="http://schemas.microsoft.com/office/powerpoint/2010/main" val="1184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538"/>
            <a:ext cx="10515600" cy="56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baseline="30000" dirty="0">
                <a:solidFill>
                  <a:schemeClr val="bg1"/>
                </a:solidFill>
              </a:rPr>
              <a:t>4 </a:t>
            </a:r>
            <a:r>
              <a:rPr lang="en-US" sz="4000" b="1" dirty="0">
                <a:solidFill>
                  <a:schemeClr val="bg1"/>
                </a:solidFill>
              </a:rPr>
              <a:t>This is what the </a:t>
            </a:r>
            <a:r>
              <a:rPr lang="en-US" sz="4000" b="1" cap="small" dirty="0">
                <a:solidFill>
                  <a:schemeClr val="bg1"/>
                </a:solidFill>
              </a:rPr>
              <a:t>Lord</a:t>
            </a:r>
            <a:r>
              <a:rPr lang="en-US" sz="4000" b="1" dirty="0">
                <a:solidFill>
                  <a:schemeClr val="bg1"/>
                </a:solidFill>
              </a:rPr>
              <a:t> Almighty, the God of Israel, says to all those I carried into exile from Jerusalem to Babylon: </a:t>
            </a:r>
            <a:r>
              <a:rPr lang="en-US" sz="4000" b="1" baseline="30000" dirty="0">
                <a:solidFill>
                  <a:schemeClr val="bg1"/>
                </a:solidFill>
              </a:rPr>
              <a:t>5 </a:t>
            </a:r>
            <a:r>
              <a:rPr lang="en-US" sz="4000" b="1" dirty="0">
                <a:solidFill>
                  <a:schemeClr val="bg1"/>
                </a:solidFill>
              </a:rPr>
              <a:t>“Build houses and settle down; plant gardens and eat what they produce. </a:t>
            </a:r>
            <a:r>
              <a:rPr lang="en-US" sz="4000" b="1" baseline="30000" dirty="0">
                <a:solidFill>
                  <a:schemeClr val="bg1"/>
                </a:solidFill>
              </a:rPr>
              <a:t>6 </a:t>
            </a:r>
            <a:r>
              <a:rPr lang="en-US" sz="4000" b="1" dirty="0">
                <a:solidFill>
                  <a:schemeClr val="bg1"/>
                </a:solidFill>
              </a:rPr>
              <a:t>Marry and have sons and daughters; find wives for your sons and give your daughters in marriage, so that they too may have sons and daughters. Increase in number there; do not decrease. </a:t>
            </a:r>
            <a:r>
              <a:rPr lang="en-US" sz="3600" b="1" baseline="30000" dirty="0">
                <a:solidFill>
                  <a:schemeClr val="bg1"/>
                </a:solidFill>
              </a:rPr>
              <a:t>7 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538"/>
            <a:ext cx="10515600" cy="56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Also, seek the peace and prosperity of the city to which I have carried you into exile. Pray to the </a:t>
            </a:r>
            <a:r>
              <a:rPr lang="en-US" sz="4000" b="1" cap="small" dirty="0" smtClean="0">
                <a:solidFill>
                  <a:schemeClr val="bg1"/>
                </a:solidFill>
              </a:rPr>
              <a:t>Lord</a:t>
            </a:r>
            <a:r>
              <a:rPr lang="en-US" sz="4000" b="1" dirty="0" smtClean="0">
                <a:solidFill>
                  <a:schemeClr val="bg1"/>
                </a:solidFill>
              </a:rPr>
              <a:t> for it, because if it prospers, you too will prosper.”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8 </a:t>
            </a:r>
            <a:r>
              <a:rPr lang="en-US" sz="4000" b="1" dirty="0" smtClean="0">
                <a:solidFill>
                  <a:schemeClr val="bg1"/>
                </a:solidFill>
              </a:rPr>
              <a:t>Yes, this is what the </a:t>
            </a:r>
            <a:r>
              <a:rPr lang="en-US" sz="4000" b="1" cap="small" dirty="0" smtClean="0">
                <a:solidFill>
                  <a:schemeClr val="bg1"/>
                </a:solidFill>
              </a:rPr>
              <a:t>Lord</a:t>
            </a:r>
            <a:r>
              <a:rPr lang="en-US" sz="4000" b="1" dirty="0" smtClean="0">
                <a:solidFill>
                  <a:schemeClr val="bg1"/>
                </a:solidFill>
              </a:rPr>
              <a:t> Almighty, the God of Israel, says: “Do not let the prophets and diviners among you deceive you. Do not listen to the dreams you encourage them to have.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9 </a:t>
            </a:r>
            <a:r>
              <a:rPr lang="en-US" sz="4000" b="1" dirty="0" smtClean="0">
                <a:solidFill>
                  <a:schemeClr val="bg1"/>
                </a:solidFill>
              </a:rPr>
              <a:t>They are prophesying lies to you in my name. I have not sent them,” declares the </a:t>
            </a:r>
            <a:r>
              <a:rPr lang="en-US" sz="4000" b="1" cap="small" dirty="0" smtClean="0">
                <a:solidFill>
                  <a:schemeClr val="bg1"/>
                </a:solidFill>
              </a:rPr>
              <a:t>Lord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1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538"/>
            <a:ext cx="10515600" cy="56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baseline="30000" dirty="0" smtClean="0">
                <a:solidFill>
                  <a:schemeClr val="bg1"/>
                </a:solidFill>
              </a:rPr>
              <a:t>10 </a:t>
            </a:r>
            <a:r>
              <a:rPr lang="en-US" sz="4000" b="1" dirty="0" smtClean="0">
                <a:solidFill>
                  <a:schemeClr val="bg1"/>
                </a:solidFill>
              </a:rPr>
              <a:t>This is what the </a:t>
            </a:r>
            <a:r>
              <a:rPr lang="en-US" sz="4000" b="1" cap="small" dirty="0" smtClean="0">
                <a:solidFill>
                  <a:schemeClr val="bg1"/>
                </a:solidFill>
              </a:rPr>
              <a:t>Lord</a:t>
            </a:r>
            <a:r>
              <a:rPr lang="en-US" sz="4000" b="1" dirty="0" smtClean="0">
                <a:solidFill>
                  <a:schemeClr val="bg1"/>
                </a:solidFill>
              </a:rPr>
              <a:t> says: “When seventy years are completed for Babylon, I will come to you and fulfill my good promise to bring you back to this place.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11 </a:t>
            </a:r>
            <a:r>
              <a:rPr lang="en-US" sz="4000" b="1" dirty="0" smtClean="0">
                <a:solidFill>
                  <a:schemeClr val="bg1"/>
                </a:solidFill>
              </a:rPr>
              <a:t>For I know the plans I have for you,” declares the </a:t>
            </a:r>
            <a:r>
              <a:rPr lang="en-US" sz="4000" b="1" cap="small" dirty="0" smtClean="0">
                <a:solidFill>
                  <a:schemeClr val="bg1"/>
                </a:solidFill>
              </a:rPr>
              <a:t>Lord</a:t>
            </a:r>
            <a:r>
              <a:rPr lang="en-US" sz="4000" b="1" dirty="0" smtClean="0">
                <a:solidFill>
                  <a:schemeClr val="bg1"/>
                </a:solidFill>
              </a:rPr>
              <a:t>, “plans to prosper you and not to harm you, plans to give you hope and a future.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12 </a:t>
            </a:r>
            <a:r>
              <a:rPr lang="en-US" sz="4000" b="1" dirty="0" smtClean="0">
                <a:solidFill>
                  <a:schemeClr val="bg1"/>
                </a:solidFill>
              </a:rPr>
              <a:t>Then you will call on me and come and pray to me, and I will listen to you.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538"/>
            <a:ext cx="10515600" cy="56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baseline="30000" dirty="0" smtClean="0">
                <a:solidFill>
                  <a:schemeClr val="bg1"/>
                </a:solidFill>
              </a:rPr>
              <a:t>13 </a:t>
            </a:r>
            <a:r>
              <a:rPr lang="en-US" sz="4000" b="1" dirty="0" smtClean="0">
                <a:solidFill>
                  <a:schemeClr val="bg1"/>
                </a:solidFill>
              </a:rPr>
              <a:t>You will seek me and find me when you seek me with all your heart.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14 </a:t>
            </a:r>
            <a:r>
              <a:rPr lang="en-US" sz="4000" b="1" dirty="0" smtClean="0">
                <a:solidFill>
                  <a:schemeClr val="bg1"/>
                </a:solidFill>
              </a:rPr>
              <a:t>I will be found by you,” declares the </a:t>
            </a:r>
            <a:r>
              <a:rPr lang="en-US" sz="4000" b="1" cap="small" dirty="0" smtClean="0">
                <a:solidFill>
                  <a:schemeClr val="bg1"/>
                </a:solidFill>
              </a:rPr>
              <a:t>Lord</a:t>
            </a:r>
            <a:r>
              <a:rPr lang="en-US" sz="4000" b="1" dirty="0" smtClean="0">
                <a:solidFill>
                  <a:schemeClr val="bg1"/>
                </a:solidFill>
              </a:rPr>
              <a:t>, “and will bring you back from captivity. I will gather you from all the nations and places where I have banished you,” declares the </a:t>
            </a:r>
            <a:r>
              <a:rPr lang="en-US" sz="4000" b="1" cap="small" dirty="0" smtClean="0">
                <a:solidFill>
                  <a:schemeClr val="bg1"/>
                </a:solidFill>
              </a:rPr>
              <a:t>Lord</a:t>
            </a:r>
            <a:r>
              <a:rPr lang="en-US" sz="4000" b="1" dirty="0" smtClean="0">
                <a:solidFill>
                  <a:schemeClr val="bg1"/>
                </a:solidFill>
              </a:rPr>
              <a:t>, “and will bring you back to the place from which I carried you into exile.”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38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0541" y="4761565"/>
            <a:ext cx="9654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Small Group Ministry is part of the purpose or mission of the church- to make disciples of Jesus Christ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529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Great </a:t>
            </a:r>
            <a:r>
              <a:rPr lang="en-US" sz="6000" b="1" dirty="0" err="1" smtClean="0">
                <a:solidFill>
                  <a:schemeClr val="bg1"/>
                </a:solidFill>
              </a:rPr>
              <a:t>Ommission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Great </a:t>
            </a:r>
            <a:r>
              <a:rPr lang="en-US" sz="6000" b="1" dirty="0" err="1" smtClean="0">
                <a:solidFill>
                  <a:schemeClr val="bg1"/>
                </a:solidFill>
              </a:rPr>
              <a:t>Ommission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The Three C’s Needed</a:t>
            </a:r>
          </a:p>
        </p:txBody>
      </p:sp>
    </p:spTree>
    <p:extLst>
      <p:ext uri="{BB962C8B-B14F-4D97-AF65-F5344CB8AC3E}">
        <p14:creationId xmlns:p14="http://schemas.microsoft.com/office/powerpoint/2010/main" val="20930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Great Commission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The Three C’s Needed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The Conviction that Jesus is Lord and Savior</a:t>
            </a:r>
          </a:p>
        </p:txBody>
      </p:sp>
    </p:spTree>
    <p:extLst>
      <p:ext uri="{BB962C8B-B14F-4D97-AF65-F5344CB8AC3E}">
        <p14:creationId xmlns:p14="http://schemas.microsoft.com/office/powerpoint/2010/main" val="20471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Great Commission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The Three C’s Needed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The Conviction that Jesus is Lord and Savior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The Concern for the spiritual needs of people</a:t>
            </a:r>
          </a:p>
        </p:txBody>
      </p:sp>
    </p:spTree>
    <p:extLst>
      <p:ext uri="{BB962C8B-B14F-4D97-AF65-F5344CB8AC3E}">
        <p14:creationId xmlns:p14="http://schemas.microsoft.com/office/powerpoint/2010/main" val="2960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14361</TotalTime>
  <Words>621</Words>
  <Application>Microsoft Macintosh PowerPoint</Application>
  <PresentationFormat>Widescreen</PresentationFormat>
  <Paragraphs>94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Calibri Light</vt:lpstr>
      <vt:lpstr>Wingdings</vt:lpstr>
      <vt:lpstr>Arial</vt:lpstr>
      <vt:lpstr>Office Theme</vt:lpstr>
      <vt:lpstr>PowerPoint Presentation</vt:lpstr>
      <vt:lpstr>What Makes For a Great  Small Group Experience?</vt:lpstr>
      <vt:lpstr>What Makes For a Great Small Group Experience?</vt:lpstr>
      <vt:lpstr>PowerPoint Presentation</vt:lpstr>
      <vt:lpstr>PowerPoint Presentation</vt:lpstr>
      <vt:lpstr>The Great Ommission</vt:lpstr>
      <vt:lpstr>The Great Ommission</vt:lpstr>
      <vt:lpstr>The Great Commission</vt:lpstr>
      <vt:lpstr>The Great Commission</vt:lpstr>
      <vt:lpstr>The Great Commission</vt:lpstr>
      <vt:lpstr> Acts 2:42-47</vt:lpstr>
      <vt:lpstr>PowerPoint Presentation</vt:lpstr>
      <vt:lpstr>PowerPoint Presentation</vt:lpstr>
      <vt:lpstr>Dimensions of Church Life Present</vt:lpstr>
      <vt:lpstr>Fellowship &amp; Community and Discipleship/Teaching</vt:lpstr>
      <vt:lpstr>Acts 5:42</vt:lpstr>
      <vt:lpstr>Small Group Community Life in the Bible</vt:lpstr>
      <vt:lpstr>Early Church Small Groups &amp; Neighborhood Small Groups</vt:lpstr>
      <vt:lpstr>“Cell Church” -  Beginnings of the Modern Movement</vt:lpstr>
      <vt:lpstr>“Cell Church” -  the Modern Movement</vt:lpstr>
      <vt:lpstr>John Ortberg,  “The Me I Want To Be”</vt:lpstr>
      <vt:lpstr>A Relational Approach to Discipleship &amp; Evangelism</vt:lpstr>
      <vt:lpstr>A Relational Approach to Discipleship &amp; Evangelism</vt:lpstr>
      <vt:lpstr>A Relational Approach to Discipleship &amp; Evangelism</vt:lpstr>
      <vt:lpstr>Hurdles in Getting Started</vt:lpstr>
      <vt:lpstr>Hurdles in Getting Started</vt:lpstr>
      <vt:lpstr>Hurdles in Getting Started</vt:lpstr>
      <vt:lpstr>Hurdles in 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Conway</dc:creator>
  <cp:lastModifiedBy>Dan Conway</cp:lastModifiedBy>
  <cp:revision>14</cp:revision>
  <dcterms:created xsi:type="dcterms:W3CDTF">2017-09-20T20:54:35Z</dcterms:created>
  <dcterms:modified xsi:type="dcterms:W3CDTF">2018-01-24T22:49:25Z</dcterms:modified>
</cp:coreProperties>
</file>